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e53d9012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e53d901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e53d9012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e53d9012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e53d9012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e53d9012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e53d9012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e53d9012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e53d9012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e53d9012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e53d9012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e53d9012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e53d9012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e53d9012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e53d9012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e53d9012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e53d9012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e53d9012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e53d901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e53d901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e53d901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e53d901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e53d9012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e53d9012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e53d9012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e53d9012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e53d9012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e53d9012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e53d9012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e53d9012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e53d9012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e53d9012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e53d9012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e53d9012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e53d9012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e53d9012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e53d9012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e53d9012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e53d9012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e53d9012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e53d9012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e53d9012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e53d901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e53d901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e53d901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e53d901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e53d901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e53d901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e53d9012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e53d9012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e53d901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e53d9012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e53d901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e53d901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e53d901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e53d901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gif"/><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buildgpt3.com/post/8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33" name="Google Shape;133;p22"/>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134" name="Google Shape;134;p22"/>
          <p:cNvPicPr preferRelativeResize="0"/>
          <p:nvPr/>
        </p:nvPicPr>
        <p:blipFill>
          <a:blip r:embed="rId3">
            <a:alphaModFix/>
          </a:blip>
          <a:stretch>
            <a:fillRect/>
          </a:stretch>
        </p:blipFill>
        <p:spPr>
          <a:xfrm>
            <a:off x="890600" y="1338925"/>
            <a:ext cx="1794250" cy="3173525"/>
          </a:xfrm>
          <a:prstGeom prst="rect">
            <a:avLst/>
          </a:prstGeom>
          <a:noFill/>
          <a:ln>
            <a:noFill/>
          </a:ln>
        </p:spPr>
      </p:pic>
      <p:sp>
        <p:nvSpPr>
          <p:cNvPr id="135" name="Google Shape;135;p22"/>
          <p:cNvSpPr/>
          <p:nvPr/>
        </p:nvSpPr>
        <p:spPr>
          <a:xfrm>
            <a:off x="922725" y="1113225"/>
            <a:ext cx="1803900" cy="57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nvSpPr>
        <p:spPr>
          <a:xfrm>
            <a:off x="1272775" y="1226350"/>
            <a:ext cx="102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a:t>
            </a:r>
            <a:endParaRPr b="1"/>
          </a:p>
        </p:txBody>
      </p:sp>
      <p:sp>
        <p:nvSpPr>
          <p:cNvPr id="137" name="Google Shape;137;p22"/>
          <p:cNvSpPr/>
          <p:nvPr/>
        </p:nvSpPr>
        <p:spPr>
          <a:xfrm>
            <a:off x="1324625" y="4149325"/>
            <a:ext cx="833400" cy="53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nvSpPr>
        <p:spPr>
          <a:xfrm>
            <a:off x="1387075" y="4217125"/>
            <a:ext cx="10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44" name="Google Shape;144;p23"/>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145" name="Google Shape;145;p23"/>
          <p:cNvPicPr preferRelativeResize="0"/>
          <p:nvPr/>
        </p:nvPicPr>
        <p:blipFill>
          <a:blip r:embed="rId3">
            <a:alphaModFix/>
          </a:blip>
          <a:stretch>
            <a:fillRect/>
          </a:stretch>
        </p:blipFill>
        <p:spPr>
          <a:xfrm>
            <a:off x="890600" y="1338925"/>
            <a:ext cx="1794250" cy="3173525"/>
          </a:xfrm>
          <a:prstGeom prst="rect">
            <a:avLst/>
          </a:prstGeom>
          <a:noFill/>
          <a:ln>
            <a:noFill/>
          </a:ln>
        </p:spPr>
      </p:pic>
      <p:sp>
        <p:nvSpPr>
          <p:cNvPr id="146" name="Google Shape;146;p23"/>
          <p:cNvSpPr/>
          <p:nvPr/>
        </p:nvSpPr>
        <p:spPr>
          <a:xfrm>
            <a:off x="922725" y="1113225"/>
            <a:ext cx="1803900" cy="57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nvSpPr>
        <p:spPr>
          <a:xfrm>
            <a:off x="1272775" y="1226350"/>
            <a:ext cx="102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a:t>
            </a:r>
            <a:endParaRPr b="1"/>
          </a:p>
        </p:txBody>
      </p:sp>
      <p:sp>
        <p:nvSpPr>
          <p:cNvPr id="148" name="Google Shape;148;p23"/>
          <p:cNvSpPr/>
          <p:nvPr/>
        </p:nvSpPr>
        <p:spPr>
          <a:xfrm>
            <a:off x="1324625" y="4149325"/>
            <a:ext cx="833400" cy="53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nvSpPr>
        <p:spPr>
          <a:xfrm>
            <a:off x="1387075" y="4217125"/>
            <a:ext cx="10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pic>
        <p:nvPicPr>
          <p:cNvPr id="150" name="Google Shape;150;p23"/>
          <p:cNvPicPr preferRelativeResize="0"/>
          <p:nvPr/>
        </p:nvPicPr>
        <p:blipFill>
          <a:blip r:embed="rId4">
            <a:alphaModFix/>
          </a:blip>
          <a:stretch>
            <a:fillRect/>
          </a:stretch>
        </p:blipFill>
        <p:spPr>
          <a:xfrm>
            <a:off x="4182650" y="1844875"/>
            <a:ext cx="4336274" cy="2161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grpSp>
        <p:nvGrpSpPr>
          <p:cNvPr id="156" name="Google Shape;156;p24"/>
          <p:cNvGrpSpPr/>
          <p:nvPr/>
        </p:nvGrpSpPr>
        <p:grpSpPr>
          <a:xfrm>
            <a:off x="2205100" y="1476163"/>
            <a:ext cx="1430225" cy="2782354"/>
            <a:chOff x="1771675" y="1470500"/>
            <a:chExt cx="1430225" cy="2782354"/>
          </a:xfrm>
        </p:grpSpPr>
        <p:pic>
          <p:nvPicPr>
            <p:cNvPr id="157" name="Google Shape;157;p24"/>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158" name="Google Shape;158;p24"/>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 name="Google Shape;160;p24"/>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161" name="Google Shape;161;p24"/>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164" name="Google Shape;164;p24"/>
          <p:cNvCxnSpPr>
            <a:stCxn id="160" idx="3"/>
            <a:endCxn id="157"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165" name="Google Shape;165;p24"/>
          <p:cNvSpPr txBox="1"/>
          <p:nvPr/>
        </p:nvSpPr>
        <p:spPr>
          <a:xfrm>
            <a:off x="4536275" y="1321600"/>
            <a:ext cx="43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a:p>
        </p:txBody>
      </p:sp>
      <p:sp>
        <p:nvSpPr>
          <p:cNvPr id="166" name="Google Shape;166;p24"/>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167" name="Google Shape;167;p24"/>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pic>
        <p:nvPicPr>
          <p:cNvPr id="173" name="Google Shape;173;p25"/>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174" name="Google Shape;174;p25"/>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176" name="Google Shape;176;p25"/>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178" name="Google Shape;178;p25"/>
          <p:cNvCxnSpPr>
            <a:stCxn id="173" idx="3"/>
            <a:endCxn id="179"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180" name="Google Shape;180;p25"/>
          <p:cNvSpPr txBox="1"/>
          <p:nvPr/>
        </p:nvSpPr>
        <p:spPr>
          <a:xfrm>
            <a:off x="4536275" y="1321600"/>
            <a:ext cx="433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context is propagated to the next time step via the </a:t>
            </a:r>
            <a:r>
              <a:rPr b="1" lang="en-GB"/>
              <a:t>hidden state.</a:t>
            </a:r>
            <a:endParaRPr b="1"/>
          </a:p>
        </p:txBody>
      </p:sp>
      <p:grpSp>
        <p:nvGrpSpPr>
          <p:cNvPr id="181" name="Google Shape;181;p25"/>
          <p:cNvGrpSpPr/>
          <p:nvPr/>
        </p:nvGrpSpPr>
        <p:grpSpPr>
          <a:xfrm>
            <a:off x="2205100" y="1476163"/>
            <a:ext cx="1430225" cy="2782354"/>
            <a:chOff x="1771675" y="1470500"/>
            <a:chExt cx="1430225" cy="2782354"/>
          </a:xfrm>
        </p:grpSpPr>
        <p:pic>
          <p:nvPicPr>
            <p:cNvPr id="179" name="Google Shape;179;p25"/>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182" name="Google Shape;182;p25"/>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5"/>
          <p:cNvSpPr txBox="1"/>
          <p:nvPr/>
        </p:nvSpPr>
        <p:spPr>
          <a:xfrm>
            <a:off x="1550475" y="2395300"/>
            <a:ext cx="7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Hidden state</a:t>
            </a:r>
            <a:endParaRPr b="1" sz="1000"/>
          </a:p>
        </p:txBody>
      </p:sp>
      <p:sp>
        <p:nvSpPr>
          <p:cNvPr id="185" name="Google Shape;185;p25"/>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grpSp>
        <p:nvGrpSpPr>
          <p:cNvPr id="191" name="Google Shape;191;p26"/>
          <p:cNvGrpSpPr/>
          <p:nvPr/>
        </p:nvGrpSpPr>
        <p:grpSpPr>
          <a:xfrm>
            <a:off x="2205100" y="1476163"/>
            <a:ext cx="1430225" cy="2818069"/>
            <a:chOff x="1771675" y="1470500"/>
            <a:chExt cx="1430225" cy="2818069"/>
          </a:xfrm>
        </p:grpSpPr>
        <p:pic>
          <p:nvPicPr>
            <p:cNvPr id="192" name="Google Shape;192;p26"/>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193" name="Google Shape;193;p26"/>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nvSpPr>
          <p:spPr>
            <a:xfrm>
              <a:off x="2069381" y="1558622"/>
              <a:ext cx="80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“Duck”</a:t>
              </a:r>
              <a:endParaRPr b="1"/>
            </a:p>
          </p:txBody>
        </p:sp>
        <p:sp>
          <p:nvSpPr>
            <p:cNvPr id="195" name="Google Shape;195;p26"/>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txBox="1"/>
            <p:nvPr/>
          </p:nvSpPr>
          <p:spPr>
            <a:xfrm>
              <a:off x="2158419" y="3888369"/>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grpSp>
      <p:pic>
        <p:nvPicPr>
          <p:cNvPr id="197" name="Google Shape;197;p26"/>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198" name="Google Shape;198;p26"/>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200" name="Google Shape;200;p26"/>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202" name="Google Shape;202;p26"/>
          <p:cNvCxnSpPr>
            <a:stCxn id="197" idx="3"/>
            <a:endCxn id="192"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203" name="Google Shape;203;p26"/>
          <p:cNvSpPr txBox="1"/>
          <p:nvPr/>
        </p:nvSpPr>
        <p:spPr>
          <a:xfrm>
            <a:off x="1550475" y="2395300"/>
            <a:ext cx="7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Hidden state</a:t>
            </a:r>
            <a:endParaRPr b="1" sz="1000"/>
          </a:p>
        </p:txBody>
      </p:sp>
      <p:sp>
        <p:nvSpPr>
          <p:cNvPr id="204" name="Google Shape;204;p26"/>
          <p:cNvSpPr txBox="1"/>
          <p:nvPr/>
        </p:nvSpPr>
        <p:spPr>
          <a:xfrm>
            <a:off x="4536275" y="1321600"/>
            <a:ext cx="4339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context is propagated to the next time step via the </a:t>
            </a:r>
            <a:r>
              <a:rPr b="1" lang="en-GB"/>
              <a:t>hidden state.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next prediction is then modelled with both the hidden state and the next word</a:t>
            </a:r>
            <a:endParaRPr/>
          </a:p>
        </p:txBody>
      </p:sp>
      <p:sp>
        <p:nvSpPr>
          <p:cNvPr id="205" name="Google Shape;205;p26"/>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grpSp>
        <p:nvGrpSpPr>
          <p:cNvPr id="211" name="Google Shape;211;p27"/>
          <p:cNvGrpSpPr/>
          <p:nvPr/>
        </p:nvGrpSpPr>
        <p:grpSpPr>
          <a:xfrm>
            <a:off x="2205100" y="1476163"/>
            <a:ext cx="1430225" cy="2818069"/>
            <a:chOff x="1771675" y="1470500"/>
            <a:chExt cx="1430225" cy="2818069"/>
          </a:xfrm>
        </p:grpSpPr>
        <p:pic>
          <p:nvPicPr>
            <p:cNvPr id="212" name="Google Shape;212;p27"/>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213" name="Google Shape;213;p27"/>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2069381" y="1558622"/>
              <a:ext cx="80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“Duck”</a:t>
              </a:r>
              <a:endParaRPr b="1"/>
            </a:p>
          </p:txBody>
        </p:sp>
        <p:sp>
          <p:nvSpPr>
            <p:cNvPr id="215" name="Google Shape;215;p27"/>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nvSpPr>
          <p:spPr>
            <a:xfrm>
              <a:off x="2158419" y="3888369"/>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grpSp>
      <p:pic>
        <p:nvPicPr>
          <p:cNvPr id="217" name="Google Shape;217;p27"/>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218" name="Google Shape;218;p27"/>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220" name="Google Shape;220;p27"/>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222" name="Google Shape;222;p27"/>
          <p:cNvCxnSpPr>
            <a:stCxn id="217" idx="3"/>
            <a:endCxn id="212"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223" name="Google Shape;223;p27"/>
          <p:cNvSpPr txBox="1"/>
          <p:nvPr/>
        </p:nvSpPr>
        <p:spPr>
          <a:xfrm>
            <a:off x="1550475" y="2395300"/>
            <a:ext cx="7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Hidden state</a:t>
            </a:r>
            <a:endParaRPr b="1" sz="1000"/>
          </a:p>
        </p:txBody>
      </p:sp>
      <p:sp>
        <p:nvSpPr>
          <p:cNvPr id="224" name="Google Shape;224;p27"/>
          <p:cNvSpPr txBox="1"/>
          <p:nvPr/>
        </p:nvSpPr>
        <p:spPr>
          <a:xfrm>
            <a:off x="4536275" y="1321600"/>
            <a:ext cx="4339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context is propagated to the next time step via the </a:t>
            </a:r>
            <a:r>
              <a:rPr b="1" lang="en-GB"/>
              <a:t>hidden state.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next prediction is then modelled with both the hidden state and the next word</a:t>
            </a:r>
            <a:endParaRPr/>
          </a:p>
        </p:txBody>
      </p:sp>
      <p:sp>
        <p:nvSpPr>
          <p:cNvPr id="225" name="Google Shape;225;p27"/>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grpSp>
        <p:nvGrpSpPr>
          <p:cNvPr id="231" name="Google Shape;231;p28"/>
          <p:cNvGrpSpPr/>
          <p:nvPr/>
        </p:nvGrpSpPr>
        <p:grpSpPr>
          <a:xfrm>
            <a:off x="2205100" y="1476163"/>
            <a:ext cx="1430225" cy="2818069"/>
            <a:chOff x="1771675" y="1470500"/>
            <a:chExt cx="1430225" cy="2818069"/>
          </a:xfrm>
        </p:grpSpPr>
        <p:pic>
          <p:nvPicPr>
            <p:cNvPr id="232" name="Google Shape;232;p28"/>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233" name="Google Shape;233;p28"/>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txBox="1"/>
            <p:nvPr/>
          </p:nvSpPr>
          <p:spPr>
            <a:xfrm>
              <a:off x="2069381" y="1558622"/>
              <a:ext cx="80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“Duck”</a:t>
              </a:r>
              <a:endParaRPr b="1"/>
            </a:p>
          </p:txBody>
        </p:sp>
        <p:sp>
          <p:nvSpPr>
            <p:cNvPr id="235" name="Google Shape;235;p28"/>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nvSpPr>
          <p:spPr>
            <a:xfrm>
              <a:off x="2158419" y="3888369"/>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grpSp>
      <p:pic>
        <p:nvPicPr>
          <p:cNvPr id="237" name="Google Shape;237;p28"/>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238" name="Google Shape;238;p28"/>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240" name="Google Shape;240;p28"/>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242" name="Google Shape;242;p28"/>
          <p:cNvCxnSpPr>
            <a:stCxn id="237" idx="3"/>
            <a:endCxn id="232"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243" name="Google Shape;243;p28"/>
          <p:cNvSpPr txBox="1"/>
          <p:nvPr/>
        </p:nvSpPr>
        <p:spPr>
          <a:xfrm>
            <a:off x="1550475" y="2395300"/>
            <a:ext cx="7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Hidden state</a:t>
            </a:r>
            <a:endParaRPr b="1" sz="1000"/>
          </a:p>
        </p:txBody>
      </p:sp>
      <p:sp>
        <p:nvSpPr>
          <p:cNvPr id="244" name="Google Shape;244;p28"/>
          <p:cNvSpPr txBox="1"/>
          <p:nvPr/>
        </p:nvSpPr>
        <p:spPr>
          <a:xfrm>
            <a:off x="4536275" y="1321600"/>
            <a:ext cx="4339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context is propagated to the next time step via the </a:t>
            </a:r>
            <a:r>
              <a:rPr b="1" lang="en-GB"/>
              <a:t>hidden state.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next prediction is then modelled with both the hidden state and the next 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hidden state allows the network to have </a:t>
            </a:r>
            <a:r>
              <a:rPr b="1" lang="en-GB"/>
              <a:t>memory</a:t>
            </a:r>
            <a:endParaRPr/>
          </a:p>
        </p:txBody>
      </p:sp>
      <p:sp>
        <p:nvSpPr>
          <p:cNvPr id="245" name="Google Shape;245;p28"/>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grpSp>
        <p:nvGrpSpPr>
          <p:cNvPr id="251" name="Google Shape;251;p29"/>
          <p:cNvGrpSpPr/>
          <p:nvPr/>
        </p:nvGrpSpPr>
        <p:grpSpPr>
          <a:xfrm>
            <a:off x="2205100" y="1476163"/>
            <a:ext cx="1430225" cy="2818069"/>
            <a:chOff x="1771675" y="1470500"/>
            <a:chExt cx="1430225" cy="2818069"/>
          </a:xfrm>
        </p:grpSpPr>
        <p:pic>
          <p:nvPicPr>
            <p:cNvPr id="252" name="Google Shape;252;p29"/>
            <p:cNvPicPr preferRelativeResize="0"/>
            <p:nvPr/>
          </p:nvPicPr>
          <p:blipFill>
            <a:blip r:embed="rId3">
              <a:alphaModFix/>
            </a:blip>
            <a:stretch>
              <a:fillRect/>
            </a:stretch>
          </p:blipFill>
          <p:spPr>
            <a:xfrm>
              <a:off x="1771675" y="1646315"/>
              <a:ext cx="1397684" cy="2472105"/>
            </a:xfrm>
            <a:prstGeom prst="rect">
              <a:avLst/>
            </a:prstGeom>
            <a:noFill/>
            <a:ln>
              <a:noFill/>
            </a:ln>
          </p:spPr>
        </p:pic>
        <p:sp>
          <p:nvSpPr>
            <p:cNvPr id="253" name="Google Shape;253;p29"/>
            <p:cNvSpPr/>
            <p:nvPr/>
          </p:nvSpPr>
          <p:spPr>
            <a:xfrm>
              <a:off x="1796700" y="1470500"/>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txBox="1"/>
            <p:nvPr/>
          </p:nvSpPr>
          <p:spPr>
            <a:xfrm>
              <a:off x="2069381" y="1558622"/>
              <a:ext cx="80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“Duck”</a:t>
              </a:r>
              <a:endParaRPr b="1"/>
            </a:p>
          </p:txBody>
        </p:sp>
        <p:sp>
          <p:nvSpPr>
            <p:cNvPr id="255" name="Google Shape;255;p29"/>
            <p:cNvSpPr/>
            <p:nvPr/>
          </p:nvSpPr>
          <p:spPr>
            <a:xfrm>
              <a:off x="2109772" y="3835554"/>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nvSpPr>
          <p:spPr>
            <a:xfrm>
              <a:off x="2158419" y="3888369"/>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Donald</a:t>
              </a:r>
              <a:endParaRPr b="1">
                <a:solidFill>
                  <a:srgbClr val="3C78D8"/>
                </a:solidFill>
              </a:endParaRPr>
            </a:p>
          </p:txBody>
        </p:sp>
      </p:grpSp>
      <p:pic>
        <p:nvPicPr>
          <p:cNvPr id="257" name="Google Shape;257;p29"/>
          <p:cNvPicPr preferRelativeResize="0"/>
          <p:nvPr/>
        </p:nvPicPr>
        <p:blipFill>
          <a:blip r:embed="rId3">
            <a:alphaModFix/>
          </a:blip>
          <a:stretch>
            <a:fillRect/>
          </a:stretch>
        </p:blipFill>
        <p:spPr>
          <a:xfrm>
            <a:off x="78600" y="1649153"/>
            <a:ext cx="1397684" cy="2472105"/>
          </a:xfrm>
          <a:prstGeom prst="rect">
            <a:avLst/>
          </a:prstGeom>
          <a:noFill/>
          <a:ln>
            <a:noFill/>
          </a:ln>
        </p:spPr>
      </p:pic>
      <p:sp>
        <p:nvSpPr>
          <p:cNvPr id="258" name="Google Shape;258;p29"/>
          <p:cNvSpPr/>
          <p:nvPr/>
        </p:nvSpPr>
        <p:spPr>
          <a:xfrm>
            <a:off x="103625" y="1473338"/>
            <a:ext cx="14052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txBox="1"/>
          <p:nvPr/>
        </p:nvSpPr>
        <p:spPr>
          <a:xfrm>
            <a:off x="324724" y="1561450"/>
            <a:ext cx="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“Donald”</a:t>
            </a:r>
            <a:endParaRPr b="1"/>
          </a:p>
        </p:txBody>
      </p:sp>
      <p:sp>
        <p:nvSpPr>
          <p:cNvPr id="260" name="Google Shape;260;p29"/>
          <p:cNvSpPr/>
          <p:nvPr/>
        </p:nvSpPr>
        <p:spPr>
          <a:xfrm>
            <a:off x="416697" y="3838392"/>
            <a:ext cx="649200" cy="41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txBox="1"/>
          <p:nvPr/>
        </p:nvSpPr>
        <p:spPr>
          <a:xfrm>
            <a:off x="404969" y="3894031"/>
            <a:ext cx="8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C78D8"/>
                </a:solidFill>
              </a:rPr>
              <a:t>Comic</a:t>
            </a:r>
            <a:endParaRPr b="1">
              <a:solidFill>
                <a:srgbClr val="3C78D8"/>
              </a:solidFill>
            </a:endParaRPr>
          </a:p>
        </p:txBody>
      </p:sp>
      <p:cxnSp>
        <p:nvCxnSpPr>
          <p:cNvPr id="262" name="Google Shape;262;p29"/>
          <p:cNvCxnSpPr>
            <a:stCxn id="257" idx="3"/>
            <a:endCxn id="252" idx="1"/>
          </p:cNvCxnSpPr>
          <p:nvPr/>
        </p:nvCxnSpPr>
        <p:spPr>
          <a:xfrm>
            <a:off x="1476284" y="2885205"/>
            <a:ext cx="728700" cy="2700"/>
          </a:xfrm>
          <a:prstGeom prst="straightConnector1">
            <a:avLst/>
          </a:prstGeom>
          <a:noFill/>
          <a:ln cap="flat" cmpd="sng" w="19050">
            <a:solidFill>
              <a:schemeClr val="dk2"/>
            </a:solidFill>
            <a:prstDash val="solid"/>
            <a:round/>
            <a:headEnd len="med" w="med" type="none"/>
            <a:tailEnd len="med" w="med" type="stealth"/>
          </a:ln>
        </p:spPr>
      </p:cxnSp>
      <p:sp>
        <p:nvSpPr>
          <p:cNvPr id="263" name="Google Shape;263;p29"/>
          <p:cNvSpPr txBox="1"/>
          <p:nvPr/>
        </p:nvSpPr>
        <p:spPr>
          <a:xfrm>
            <a:off x="1550475" y="2395300"/>
            <a:ext cx="7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t>Hidden state</a:t>
            </a:r>
            <a:endParaRPr b="1" sz="1000"/>
          </a:p>
        </p:txBody>
      </p:sp>
      <p:sp>
        <p:nvSpPr>
          <p:cNvPr id="264" name="Google Shape;264;p29"/>
          <p:cNvSpPr txBox="1"/>
          <p:nvPr/>
        </p:nvSpPr>
        <p:spPr>
          <a:xfrm>
            <a:off x="4536275" y="1321600"/>
            <a:ext cx="4339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meaning of the sentence depends on the </a:t>
            </a:r>
            <a:r>
              <a:rPr b="1" lang="en-GB"/>
              <a:t>context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context is propagated to the next time step via the </a:t>
            </a:r>
            <a:r>
              <a:rPr b="1" lang="en-GB"/>
              <a:t>hidden state.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The next prediction is then modelled with both the hidden state and the next 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hidden state allows the network to have </a:t>
            </a:r>
            <a:r>
              <a:rPr b="1" lang="en-GB"/>
              <a:t>memory</a:t>
            </a:r>
            <a:endParaRPr/>
          </a:p>
        </p:txBody>
      </p:sp>
      <p:sp>
        <p:nvSpPr>
          <p:cNvPr id="265" name="Google Shape;265;p29"/>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Natural Language Processing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71" name="Google Shape;271;p30"/>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Recurrent Neural Network</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272" name="Google Shape;272;p30"/>
          <p:cNvPicPr preferRelativeResize="0"/>
          <p:nvPr/>
        </p:nvPicPr>
        <p:blipFill>
          <a:blip r:embed="rId3">
            <a:alphaModFix/>
          </a:blip>
          <a:stretch>
            <a:fillRect/>
          </a:stretch>
        </p:blipFill>
        <p:spPr>
          <a:xfrm>
            <a:off x="1779906" y="1406275"/>
            <a:ext cx="5765345" cy="3036569"/>
          </a:xfrm>
          <a:prstGeom prst="rect">
            <a:avLst/>
          </a:prstGeom>
          <a:noFill/>
          <a:ln>
            <a:noFill/>
          </a:ln>
        </p:spPr>
      </p:pic>
      <p:pic>
        <p:nvPicPr>
          <p:cNvPr id="273" name="Google Shape;273;p30"/>
          <p:cNvPicPr preferRelativeResize="0"/>
          <p:nvPr/>
        </p:nvPicPr>
        <p:blipFill>
          <a:blip r:embed="rId4">
            <a:alphaModFix/>
          </a:blip>
          <a:stretch>
            <a:fillRect/>
          </a:stretch>
        </p:blipFill>
        <p:spPr>
          <a:xfrm>
            <a:off x="684600" y="3314088"/>
            <a:ext cx="3401901" cy="1128761"/>
          </a:xfrm>
          <a:prstGeom prst="rect">
            <a:avLst/>
          </a:prstGeom>
          <a:noFill/>
          <a:ln>
            <a:noFill/>
          </a:ln>
        </p:spPr>
      </p:pic>
      <p:sp>
        <p:nvSpPr>
          <p:cNvPr id="274" name="Google Shape;274;p30"/>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In RNNs, weights are reused across time steps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80" name="Google Shape;280;p31"/>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Long-term Dependency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281" name="Google Shape;281;p31"/>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Sometimes, the contexts are far away</a:t>
            </a:r>
            <a:endParaRPr/>
          </a:p>
        </p:txBody>
      </p:sp>
      <p:sp>
        <p:nvSpPr>
          <p:cNvPr id="282" name="Google Shape;282;p31"/>
          <p:cNvSpPr txBox="1"/>
          <p:nvPr/>
        </p:nvSpPr>
        <p:spPr>
          <a:xfrm>
            <a:off x="261950" y="1333500"/>
            <a:ext cx="79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u="sng"/>
              <a:t>clouds</a:t>
            </a:r>
            <a:r>
              <a:rPr b="1" lang="en-GB" u="sng"/>
              <a:t> </a:t>
            </a:r>
            <a:r>
              <a:rPr lang="en-GB"/>
              <a:t>are in the </a:t>
            </a:r>
            <a:r>
              <a:rPr b="1" i="1" lang="en-GB">
                <a:solidFill>
                  <a:srgbClr val="1C4587"/>
                </a:solidFill>
              </a:rPr>
              <a:t>sky </a:t>
            </a:r>
            <a:endParaRPr b="1" i="1">
              <a:solidFill>
                <a:srgbClr val="1C4587"/>
              </a:solidFill>
            </a:endParaRPr>
          </a:p>
          <a:p>
            <a:pPr indent="0" lvl="0" marL="0" rtl="0" algn="l">
              <a:spcBef>
                <a:spcPts val="0"/>
              </a:spcBef>
              <a:spcAft>
                <a:spcPts val="0"/>
              </a:spcAft>
              <a:buNone/>
            </a:pPr>
            <a:r>
              <a:t/>
            </a:r>
            <a:endParaRPr b="1" i="1">
              <a:solidFill>
                <a:srgbClr val="1C4587"/>
              </a:solidFill>
            </a:endParaRPr>
          </a:p>
          <a:p>
            <a:pPr indent="0" lvl="0" marL="0" rtl="0" algn="l">
              <a:spcBef>
                <a:spcPts val="0"/>
              </a:spcBef>
              <a:spcAft>
                <a:spcPts val="0"/>
              </a:spcAft>
              <a:buNone/>
            </a:pPr>
            <a:r>
              <a:rPr lang="en-GB">
                <a:solidFill>
                  <a:schemeClr val="dk1"/>
                </a:solidFill>
              </a:rPr>
              <a:t>I grew up in </a:t>
            </a:r>
            <a:r>
              <a:rPr lang="en-GB" u="sng">
                <a:solidFill>
                  <a:schemeClr val="dk1"/>
                </a:solidFill>
              </a:rPr>
              <a:t>The Netherlands</a:t>
            </a:r>
            <a:r>
              <a:rPr lang="en-GB">
                <a:solidFill>
                  <a:schemeClr val="dk1"/>
                </a:solidFill>
              </a:rPr>
              <a:t> … I speak fluent </a:t>
            </a:r>
            <a:r>
              <a:rPr b="1" i="1" lang="en-GB">
                <a:solidFill>
                  <a:srgbClr val="0B5394"/>
                </a:solidFill>
              </a:rPr>
              <a:t>Dutch</a:t>
            </a:r>
            <a:endParaRPr b="1" i="1">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61" name="Google Shape;61;p14"/>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Modelling Sequences</a:t>
            </a:r>
            <a:endParaRPr b="1" sz="2800">
              <a:solidFill>
                <a:srgbClr val="F3F3F3"/>
              </a:solidFill>
            </a:endParaRPr>
          </a:p>
        </p:txBody>
      </p:sp>
      <p:sp>
        <p:nvSpPr>
          <p:cNvPr id="62" name="Google Shape;62;p14"/>
          <p:cNvSpPr txBox="1"/>
          <p:nvPr/>
        </p:nvSpPr>
        <p:spPr>
          <a:xfrm>
            <a:off x="0" y="23716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How to work with data that has a temporal dimension?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88" name="Google Shape;288;p32"/>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Long-term Dependency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289" name="Google Shape;289;p32"/>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Sometimes, the contexts are far away</a:t>
            </a:r>
            <a:endParaRPr/>
          </a:p>
        </p:txBody>
      </p:sp>
      <p:sp>
        <p:nvSpPr>
          <p:cNvPr id="290" name="Google Shape;290;p32"/>
          <p:cNvSpPr txBox="1"/>
          <p:nvPr/>
        </p:nvSpPr>
        <p:spPr>
          <a:xfrm>
            <a:off x="261950" y="1333500"/>
            <a:ext cx="79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u="sng"/>
              <a:t>clouds</a:t>
            </a:r>
            <a:r>
              <a:rPr b="1" lang="en-GB" u="sng"/>
              <a:t> </a:t>
            </a:r>
            <a:r>
              <a:rPr lang="en-GB"/>
              <a:t>are in the </a:t>
            </a:r>
            <a:r>
              <a:rPr b="1" i="1" lang="en-GB">
                <a:solidFill>
                  <a:srgbClr val="1C4587"/>
                </a:solidFill>
              </a:rPr>
              <a:t>sky </a:t>
            </a:r>
            <a:endParaRPr b="1" i="1">
              <a:solidFill>
                <a:srgbClr val="1C4587"/>
              </a:solidFill>
            </a:endParaRPr>
          </a:p>
          <a:p>
            <a:pPr indent="0" lvl="0" marL="0" rtl="0" algn="l">
              <a:spcBef>
                <a:spcPts val="0"/>
              </a:spcBef>
              <a:spcAft>
                <a:spcPts val="0"/>
              </a:spcAft>
              <a:buNone/>
            </a:pPr>
            <a:r>
              <a:t/>
            </a:r>
            <a:endParaRPr b="1" i="1">
              <a:solidFill>
                <a:srgbClr val="1C4587"/>
              </a:solidFill>
            </a:endParaRPr>
          </a:p>
          <a:p>
            <a:pPr indent="0" lvl="0" marL="0" rtl="0" algn="l">
              <a:spcBef>
                <a:spcPts val="0"/>
              </a:spcBef>
              <a:spcAft>
                <a:spcPts val="0"/>
              </a:spcAft>
              <a:buNone/>
            </a:pPr>
            <a:r>
              <a:rPr lang="en-GB">
                <a:solidFill>
                  <a:schemeClr val="dk1"/>
                </a:solidFill>
              </a:rPr>
              <a:t>I grew up in </a:t>
            </a:r>
            <a:r>
              <a:rPr lang="en-GB" u="sng">
                <a:solidFill>
                  <a:schemeClr val="dk1"/>
                </a:solidFill>
              </a:rPr>
              <a:t>The Netherlands</a:t>
            </a:r>
            <a:r>
              <a:rPr lang="en-GB">
                <a:solidFill>
                  <a:schemeClr val="dk1"/>
                </a:solidFill>
              </a:rPr>
              <a:t> … I speak fluent </a:t>
            </a:r>
            <a:r>
              <a:rPr b="1" i="1" lang="en-GB">
                <a:solidFill>
                  <a:srgbClr val="0B5394"/>
                </a:solidFill>
              </a:rPr>
              <a:t>Dutch</a:t>
            </a:r>
            <a:endParaRPr b="1" i="1">
              <a:solidFill>
                <a:srgbClr val="0B5394"/>
              </a:solidFill>
            </a:endParaRPr>
          </a:p>
        </p:txBody>
      </p:sp>
      <p:pic>
        <p:nvPicPr>
          <p:cNvPr id="291" name="Google Shape;291;p32"/>
          <p:cNvPicPr preferRelativeResize="0"/>
          <p:nvPr/>
        </p:nvPicPr>
        <p:blipFill rotWithShape="1">
          <a:blip r:embed="rId3">
            <a:alphaModFix/>
          </a:blip>
          <a:srcRect b="36999" l="0" r="60184" t="0"/>
          <a:stretch/>
        </p:blipFill>
        <p:spPr>
          <a:xfrm>
            <a:off x="214300" y="2717250"/>
            <a:ext cx="1916925" cy="1597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97" name="Google Shape;297;p33"/>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Long-term Dependency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298" name="Google Shape;298;p33"/>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Sometimes, the contexts are far away</a:t>
            </a:r>
            <a:endParaRPr/>
          </a:p>
        </p:txBody>
      </p:sp>
      <p:sp>
        <p:nvSpPr>
          <p:cNvPr id="299" name="Google Shape;299;p33"/>
          <p:cNvSpPr txBox="1"/>
          <p:nvPr/>
        </p:nvSpPr>
        <p:spPr>
          <a:xfrm>
            <a:off x="261950" y="1333500"/>
            <a:ext cx="79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u="sng"/>
              <a:t>clouds</a:t>
            </a:r>
            <a:r>
              <a:rPr b="1" lang="en-GB" u="sng"/>
              <a:t> </a:t>
            </a:r>
            <a:r>
              <a:rPr lang="en-GB"/>
              <a:t>are in the </a:t>
            </a:r>
            <a:r>
              <a:rPr b="1" i="1" lang="en-GB">
                <a:solidFill>
                  <a:srgbClr val="1C4587"/>
                </a:solidFill>
              </a:rPr>
              <a:t>sky </a:t>
            </a:r>
            <a:endParaRPr b="1" i="1">
              <a:solidFill>
                <a:srgbClr val="1C4587"/>
              </a:solidFill>
            </a:endParaRPr>
          </a:p>
          <a:p>
            <a:pPr indent="0" lvl="0" marL="0" rtl="0" algn="l">
              <a:spcBef>
                <a:spcPts val="0"/>
              </a:spcBef>
              <a:spcAft>
                <a:spcPts val="0"/>
              </a:spcAft>
              <a:buNone/>
            </a:pPr>
            <a:r>
              <a:t/>
            </a:r>
            <a:endParaRPr b="1" i="1">
              <a:solidFill>
                <a:srgbClr val="1C4587"/>
              </a:solidFill>
            </a:endParaRPr>
          </a:p>
          <a:p>
            <a:pPr indent="0" lvl="0" marL="0" rtl="0" algn="l">
              <a:spcBef>
                <a:spcPts val="0"/>
              </a:spcBef>
              <a:spcAft>
                <a:spcPts val="0"/>
              </a:spcAft>
              <a:buNone/>
            </a:pPr>
            <a:r>
              <a:rPr lang="en-GB">
                <a:solidFill>
                  <a:schemeClr val="dk1"/>
                </a:solidFill>
              </a:rPr>
              <a:t>I grew up in </a:t>
            </a:r>
            <a:r>
              <a:rPr lang="en-GB" u="sng">
                <a:solidFill>
                  <a:schemeClr val="dk1"/>
                </a:solidFill>
              </a:rPr>
              <a:t>The Netherlands</a:t>
            </a:r>
            <a:r>
              <a:rPr lang="en-GB">
                <a:solidFill>
                  <a:schemeClr val="dk1"/>
                </a:solidFill>
              </a:rPr>
              <a:t> … I speak fluent </a:t>
            </a:r>
            <a:r>
              <a:rPr b="1" i="1" lang="en-GB">
                <a:solidFill>
                  <a:srgbClr val="0B5394"/>
                </a:solidFill>
              </a:rPr>
              <a:t>Dutch</a:t>
            </a:r>
            <a:endParaRPr b="1" i="1">
              <a:solidFill>
                <a:srgbClr val="0B5394"/>
              </a:solidFill>
            </a:endParaRPr>
          </a:p>
        </p:txBody>
      </p:sp>
      <p:pic>
        <p:nvPicPr>
          <p:cNvPr id="300" name="Google Shape;300;p33"/>
          <p:cNvPicPr preferRelativeResize="0"/>
          <p:nvPr/>
        </p:nvPicPr>
        <p:blipFill rotWithShape="1">
          <a:blip r:embed="rId3">
            <a:alphaModFix/>
          </a:blip>
          <a:srcRect b="36999" l="0" r="0" t="0"/>
          <a:stretch/>
        </p:blipFill>
        <p:spPr>
          <a:xfrm>
            <a:off x="214300" y="2717250"/>
            <a:ext cx="4814475" cy="1597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06" name="Google Shape;306;p34"/>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Long-term Dependency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07" name="Google Shape;307;p34"/>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Sometimes, the contexts are far away</a:t>
            </a:r>
            <a:endParaRPr/>
          </a:p>
        </p:txBody>
      </p:sp>
      <p:pic>
        <p:nvPicPr>
          <p:cNvPr id="308" name="Google Shape;308;p34"/>
          <p:cNvPicPr preferRelativeResize="0"/>
          <p:nvPr/>
        </p:nvPicPr>
        <p:blipFill rotWithShape="1">
          <a:blip r:embed="rId3">
            <a:alphaModFix/>
          </a:blip>
          <a:srcRect b="0" l="0" r="0" t="45355"/>
          <a:stretch/>
        </p:blipFill>
        <p:spPr>
          <a:xfrm>
            <a:off x="3254000" y="1976650"/>
            <a:ext cx="5705474" cy="2828725"/>
          </a:xfrm>
          <a:prstGeom prst="rect">
            <a:avLst/>
          </a:prstGeom>
          <a:noFill/>
          <a:ln>
            <a:noFill/>
          </a:ln>
        </p:spPr>
      </p:pic>
      <p:sp>
        <p:nvSpPr>
          <p:cNvPr id="309" name="Google Shape;309;p34"/>
          <p:cNvSpPr txBox="1"/>
          <p:nvPr/>
        </p:nvSpPr>
        <p:spPr>
          <a:xfrm>
            <a:off x="261950" y="1333500"/>
            <a:ext cx="79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u="sng"/>
              <a:t>clouds</a:t>
            </a:r>
            <a:r>
              <a:rPr b="1" lang="en-GB" u="sng"/>
              <a:t> </a:t>
            </a:r>
            <a:r>
              <a:rPr lang="en-GB"/>
              <a:t>are in the </a:t>
            </a:r>
            <a:r>
              <a:rPr b="1" i="1" lang="en-GB">
                <a:solidFill>
                  <a:srgbClr val="1C4587"/>
                </a:solidFill>
              </a:rPr>
              <a:t>sky </a:t>
            </a:r>
            <a:endParaRPr b="1" i="1">
              <a:solidFill>
                <a:srgbClr val="1C4587"/>
              </a:solidFill>
            </a:endParaRPr>
          </a:p>
          <a:p>
            <a:pPr indent="0" lvl="0" marL="0" rtl="0" algn="l">
              <a:spcBef>
                <a:spcPts val="0"/>
              </a:spcBef>
              <a:spcAft>
                <a:spcPts val="0"/>
              </a:spcAft>
              <a:buNone/>
            </a:pPr>
            <a:r>
              <a:t/>
            </a:r>
            <a:endParaRPr b="1" i="1">
              <a:solidFill>
                <a:srgbClr val="1C4587"/>
              </a:solidFill>
            </a:endParaRPr>
          </a:p>
          <a:p>
            <a:pPr indent="0" lvl="0" marL="0" rtl="0" algn="l">
              <a:spcBef>
                <a:spcPts val="0"/>
              </a:spcBef>
              <a:spcAft>
                <a:spcPts val="0"/>
              </a:spcAft>
              <a:buNone/>
            </a:pPr>
            <a:r>
              <a:rPr lang="en-GB">
                <a:solidFill>
                  <a:schemeClr val="dk1"/>
                </a:solidFill>
              </a:rPr>
              <a:t>I grew up in </a:t>
            </a:r>
            <a:r>
              <a:rPr lang="en-GB" u="sng">
                <a:solidFill>
                  <a:schemeClr val="dk1"/>
                </a:solidFill>
              </a:rPr>
              <a:t>The Netherlands</a:t>
            </a:r>
            <a:r>
              <a:rPr lang="en-GB">
                <a:solidFill>
                  <a:schemeClr val="dk1"/>
                </a:solidFill>
              </a:rPr>
              <a:t> … I speak fluent </a:t>
            </a:r>
            <a:r>
              <a:rPr b="1" i="1" lang="en-GB">
                <a:solidFill>
                  <a:srgbClr val="0B5394"/>
                </a:solidFill>
              </a:rPr>
              <a:t>Dutch</a:t>
            </a:r>
            <a:endParaRPr b="1" i="1">
              <a:solidFill>
                <a:srgbClr val="0B5394"/>
              </a:solidFill>
            </a:endParaRPr>
          </a:p>
        </p:txBody>
      </p:sp>
      <p:pic>
        <p:nvPicPr>
          <p:cNvPr id="310" name="Google Shape;310;p34"/>
          <p:cNvPicPr preferRelativeResize="0"/>
          <p:nvPr/>
        </p:nvPicPr>
        <p:blipFill rotWithShape="1">
          <a:blip r:embed="rId4">
            <a:alphaModFix/>
          </a:blip>
          <a:srcRect b="36999" l="0" r="0" t="0"/>
          <a:stretch/>
        </p:blipFill>
        <p:spPr>
          <a:xfrm>
            <a:off x="214300" y="2717250"/>
            <a:ext cx="4814475" cy="1597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16" name="Google Shape;316;p35"/>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Long-term Dependency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17" name="Google Shape;317;p35"/>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Sometimes, the contexts are far away</a:t>
            </a:r>
            <a:endParaRPr/>
          </a:p>
        </p:txBody>
      </p:sp>
      <p:pic>
        <p:nvPicPr>
          <p:cNvPr id="318" name="Google Shape;318;p35"/>
          <p:cNvPicPr preferRelativeResize="0"/>
          <p:nvPr/>
        </p:nvPicPr>
        <p:blipFill rotWithShape="1">
          <a:blip r:embed="rId3">
            <a:alphaModFix/>
          </a:blip>
          <a:srcRect b="0" l="0" r="0" t="45355"/>
          <a:stretch/>
        </p:blipFill>
        <p:spPr>
          <a:xfrm>
            <a:off x="3254000" y="1976650"/>
            <a:ext cx="5705474" cy="2828725"/>
          </a:xfrm>
          <a:prstGeom prst="rect">
            <a:avLst/>
          </a:prstGeom>
          <a:noFill/>
          <a:ln>
            <a:noFill/>
          </a:ln>
        </p:spPr>
      </p:pic>
      <p:sp>
        <p:nvSpPr>
          <p:cNvPr id="319" name="Google Shape;319;p35"/>
          <p:cNvSpPr txBox="1"/>
          <p:nvPr/>
        </p:nvSpPr>
        <p:spPr>
          <a:xfrm>
            <a:off x="261950" y="1333500"/>
            <a:ext cx="79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u="sng"/>
              <a:t>clouds</a:t>
            </a:r>
            <a:r>
              <a:rPr b="1" lang="en-GB" u="sng"/>
              <a:t> </a:t>
            </a:r>
            <a:r>
              <a:rPr lang="en-GB"/>
              <a:t>are in the </a:t>
            </a:r>
            <a:r>
              <a:rPr b="1" i="1" lang="en-GB">
                <a:solidFill>
                  <a:srgbClr val="1C4587"/>
                </a:solidFill>
              </a:rPr>
              <a:t>sky </a:t>
            </a:r>
            <a:endParaRPr b="1" i="1">
              <a:solidFill>
                <a:srgbClr val="1C4587"/>
              </a:solidFill>
            </a:endParaRPr>
          </a:p>
          <a:p>
            <a:pPr indent="0" lvl="0" marL="0" rtl="0" algn="l">
              <a:spcBef>
                <a:spcPts val="0"/>
              </a:spcBef>
              <a:spcAft>
                <a:spcPts val="0"/>
              </a:spcAft>
              <a:buNone/>
            </a:pPr>
            <a:r>
              <a:t/>
            </a:r>
            <a:endParaRPr b="1" i="1">
              <a:solidFill>
                <a:srgbClr val="1C4587"/>
              </a:solidFill>
            </a:endParaRPr>
          </a:p>
          <a:p>
            <a:pPr indent="0" lvl="0" marL="0" rtl="0" algn="l">
              <a:spcBef>
                <a:spcPts val="0"/>
              </a:spcBef>
              <a:spcAft>
                <a:spcPts val="0"/>
              </a:spcAft>
              <a:buNone/>
            </a:pPr>
            <a:r>
              <a:rPr lang="en-GB">
                <a:solidFill>
                  <a:schemeClr val="dk1"/>
                </a:solidFill>
              </a:rPr>
              <a:t>I grew up in </a:t>
            </a:r>
            <a:r>
              <a:rPr lang="en-GB" u="sng">
                <a:solidFill>
                  <a:schemeClr val="dk1"/>
                </a:solidFill>
              </a:rPr>
              <a:t>The Netherlands</a:t>
            </a:r>
            <a:r>
              <a:rPr lang="en-GB">
                <a:solidFill>
                  <a:schemeClr val="dk1"/>
                </a:solidFill>
              </a:rPr>
              <a:t> … I speak fluent </a:t>
            </a:r>
            <a:r>
              <a:rPr b="1" i="1" lang="en-GB">
                <a:solidFill>
                  <a:srgbClr val="0B5394"/>
                </a:solidFill>
              </a:rPr>
              <a:t>Dutch</a:t>
            </a:r>
            <a:endParaRPr b="1" i="1">
              <a:solidFill>
                <a:srgbClr val="0B5394"/>
              </a:solidFill>
            </a:endParaRPr>
          </a:p>
        </p:txBody>
      </p:sp>
      <p:pic>
        <p:nvPicPr>
          <p:cNvPr id="320" name="Google Shape;320;p35"/>
          <p:cNvPicPr preferRelativeResize="0"/>
          <p:nvPr/>
        </p:nvPicPr>
        <p:blipFill rotWithShape="1">
          <a:blip r:embed="rId4">
            <a:alphaModFix/>
          </a:blip>
          <a:srcRect b="36999" l="0" r="0" t="0"/>
          <a:stretch/>
        </p:blipFill>
        <p:spPr>
          <a:xfrm>
            <a:off x="214300" y="2717250"/>
            <a:ext cx="4814475" cy="1597576"/>
          </a:xfrm>
          <a:prstGeom prst="rect">
            <a:avLst/>
          </a:prstGeom>
          <a:noFill/>
          <a:ln>
            <a:noFill/>
          </a:ln>
        </p:spPr>
      </p:pic>
      <p:sp>
        <p:nvSpPr>
          <p:cNvPr id="321" name="Google Shape;321;p35"/>
          <p:cNvSpPr/>
          <p:nvPr/>
        </p:nvSpPr>
        <p:spPr>
          <a:xfrm>
            <a:off x="6280550" y="4113600"/>
            <a:ext cx="452400" cy="4704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nvSpPr>
        <p:spPr>
          <a:xfrm>
            <a:off x="142850" y="4345775"/>
            <a:ext cx="52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3" name="Google Shape;323;p35"/>
          <p:cNvSpPr/>
          <p:nvPr/>
        </p:nvSpPr>
        <p:spPr>
          <a:xfrm>
            <a:off x="7099700" y="4081450"/>
            <a:ext cx="452400" cy="4704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txBox="1"/>
          <p:nvPr/>
        </p:nvSpPr>
        <p:spPr>
          <a:xfrm>
            <a:off x="422675" y="4351725"/>
            <a:ext cx="465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If                             is &lt; 1, in a long product, gradients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start to vanish</a:t>
            </a:r>
            <a:endParaRPr/>
          </a:p>
        </p:txBody>
      </p:sp>
      <p:pic>
        <p:nvPicPr>
          <p:cNvPr id="325" name="Google Shape;325;p35"/>
          <p:cNvPicPr preferRelativeResize="0"/>
          <p:nvPr/>
        </p:nvPicPr>
        <p:blipFill rotWithShape="1">
          <a:blip r:embed="rId3">
            <a:alphaModFix/>
          </a:blip>
          <a:srcRect b="5703" l="68324" r="9867" t="86565"/>
          <a:stretch/>
        </p:blipFill>
        <p:spPr>
          <a:xfrm>
            <a:off x="803700" y="4345775"/>
            <a:ext cx="1244200" cy="400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31" name="Google Shape;331;p36"/>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 Short-term Memory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332" name="Google Shape;332;p36"/>
          <p:cNvPicPr preferRelativeResize="0"/>
          <p:nvPr/>
        </p:nvPicPr>
        <p:blipFill>
          <a:blip r:embed="rId3">
            <a:alphaModFix/>
          </a:blip>
          <a:stretch>
            <a:fillRect/>
          </a:stretch>
        </p:blipFill>
        <p:spPr>
          <a:xfrm>
            <a:off x="314325" y="1034127"/>
            <a:ext cx="8253371" cy="1921063"/>
          </a:xfrm>
          <a:prstGeom prst="rect">
            <a:avLst/>
          </a:prstGeom>
          <a:noFill/>
          <a:ln>
            <a:noFill/>
          </a:ln>
        </p:spPr>
      </p:pic>
      <p:sp>
        <p:nvSpPr>
          <p:cNvPr id="333" name="Google Shape;333;p36"/>
          <p:cNvSpPr/>
          <p:nvPr/>
        </p:nvSpPr>
        <p:spPr>
          <a:xfrm>
            <a:off x="1532350" y="1431900"/>
            <a:ext cx="1039440" cy="354050"/>
          </a:xfrm>
          <a:custGeom>
            <a:rect b="b" l="l" r="r" t="t"/>
            <a:pathLst>
              <a:path extrusionOk="0" h="14162" w="46100">
                <a:moveTo>
                  <a:pt x="1095" y="14162"/>
                </a:moveTo>
                <a:cubicBezTo>
                  <a:pt x="1532" y="12773"/>
                  <a:pt x="-2953" y="8169"/>
                  <a:pt x="3714" y="5827"/>
                </a:cubicBezTo>
                <a:cubicBezTo>
                  <a:pt x="10382" y="3485"/>
                  <a:pt x="34036" y="-642"/>
                  <a:pt x="41100" y="112"/>
                </a:cubicBezTo>
                <a:cubicBezTo>
                  <a:pt x="48164" y="866"/>
                  <a:pt x="45267" y="8645"/>
                  <a:pt x="46100" y="10352"/>
                </a:cubicBezTo>
              </a:path>
            </a:pathLst>
          </a:custGeom>
          <a:noFill/>
          <a:ln cap="flat" cmpd="sng" w="19050">
            <a:solidFill>
              <a:schemeClr val="dk2"/>
            </a:solidFill>
            <a:prstDash val="solid"/>
            <a:round/>
            <a:headEnd len="med" w="med" type="none"/>
            <a:tailEnd len="med" w="med" type="stealth"/>
          </a:ln>
        </p:spPr>
      </p:sp>
      <p:sp>
        <p:nvSpPr>
          <p:cNvPr id="334" name="Google Shape;334;p36"/>
          <p:cNvSpPr txBox="1"/>
          <p:nvPr/>
        </p:nvSpPr>
        <p:spPr>
          <a:xfrm>
            <a:off x="2428875" y="1589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
        <p:nvSpPr>
          <p:cNvPr id="335" name="Google Shape;335;p36"/>
          <p:cNvSpPr/>
          <p:nvPr/>
        </p:nvSpPr>
        <p:spPr>
          <a:xfrm flipH="1" rot="10800000">
            <a:off x="2138425" y="1996588"/>
            <a:ext cx="867948" cy="354050"/>
          </a:xfrm>
          <a:custGeom>
            <a:rect b="b" l="l" r="r" t="t"/>
            <a:pathLst>
              <a:path extrusionOk="0" h="14162" w="46100">
                <a:moveTo>
                  <a:pt x="1095" y="14162"/>
                </a:moveTo>
                <a:cubicBezTo>
                  <a:pt x="1532" y="12773"/>
                  <a:pt x="-2953" y="8169"/>
                  <a:pt x="3714" y="5827"/>
                </a:cubicBezTo>
                <a:cubicBezTo>
                  <a:pt x="10382" y="3485"/>
                  <a:pt x="34036" y="-642"/>
                  <a:pt x="41100" y="112"/>
                </a:cubicBezTo>
                <a:cubicBezTo>
                  <a:pt x="48164" y="866"/>
                  <a:pt x="45267" y="8645"/>
                  <a:pt x="46100" y="10352"/>
                </a:cubicBezTo>
              </a:path>
            </a:pathLst>
          </a:custGeom>
          <a:noFill/>
          <a:ln cap="flat" cmpd="sng" w="19050">
            <a:solidFill>
              <a:schemeClr val="dk2"/>
            </a:solidFill>
            <a:prstDash val="solid"/>
            <a:round/>
            <a:headEnd len="med" w="med" type="none"/>
            <a:tailEnd len="med" w="med" type="stealth"/>
          </a:ln>
        </p:spPr>
      </p:sp>
      <p:sp>
        <p:nvSpPr>
          <p:cNvPr id="336" name="Google Shape;336;p36"/>
          <p:cNvSpPr txBox="1"/>
          <p:nvPr/>
        </p:nvSpPr>
        <p:spPr>
          <a:xfrm>
            <a:off x="2849175" y="1794563"/>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42" name="Google Shape;342;p37"/>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 Short-term Memory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343" name="Google Shape;343;p37"/>
          <p:cNvPicPr preferRelativeResize="0"/>
          <p:nvPr/>
        </p:nvPicPr>
        <p:blipFill>
          <a:blip r:embed="rId3">
            <a:alphaModFix/>
          </a:blip>
          <a:stretch>
            <a:fillRect/>
          </a:stretch>
        </p:blipFill>
        <p:spPr>
          <a:xfrm>
            <a:off x="2539600" y="3208275"/>
            <a:ext cx="3157551" cy="1822525"/>
          </a:xfrm>
          <a:prstGeom prst="rect">
            <a:avLst/>
          </a:prstGeom>
          <a:noFill/>
          <a:ln>
            <a:noFill/>
          </a:ln>
        </p:spPr>
      </p:pic>
      <p:pic>
        <p:nvPicPr>
          <p:cNvPr id="344" name="Google Shape;344;p37"/>
          <p:cNvPicPr preferRelativeResize="0"/>
          <p:nvPr/>
        </p:nvPicPr>
        <p:blipFill>
          <a:blip r:embed="rId4">
            <a:alphaModFix/>
          </a:blip>
          <a:stretch>
            <a:fillRect/>
          </a:stretch>
        </p:blipFill>
        <p:spPr>
          <a:xfrm>
            <a:off x="314325" y="1034127"/>
            <a:ext cx="8253371" cy="1921063"/>
          </a:xfrm>
          <a:prstGeom prst="rect">
            <a:avLst/>
          </a:prstGeom>
          <a:noFill/>
          <a:ln>
            <a:noFill/>
          </a:ln>
        </p:spPr>
      </p:pic>
      <p:sp>
        <p:nvSpPr>
          <p:cNvPr id="345" name="Google Shape;345;p37"/>
          <p:cNvSpPr/>
          <p:nvPr/>
        </p:nvSpPr>
        <p:spPr>
          <a:xfrm>
            <a:off x="1532350" y="1431900"/>
            <a:ext cx="1039440" cy="354050"/>
          </a:xfrm>
          <a:custGeom>
            <a:rect b="b" l="l" r="r" t="t"/>
            <a:pathLst>
              <a:path extrusionOk="0" h="14162" w="46100">
                <a:moveTo>
                  <a:pt x="1095" y="14162"/>
                </a:moveTo>
                <a:cubicBezTo>
                  <a:pt x="1532" y="12773"/>
                  <a:pt x="-2953" y="8169"/>
                  <a:pt x="3714" y="5827"/>
                </a:cubicBezTo>
                <a:cubicBezTo>
                  <a:pt x="10382" y="3485"/>
                  <a:pt x="34036" y="-642"/>
                  <a:pt x="41100" y="112"/>
                </a:cubicBezTo>
                <a:cubicBezTo>
                  <a:pt x="48164" y="866"/>
                  <a:pt x="45267" y="8645"/>
                  <a:pt x="46100" y="10352"/>
                </a:cubicBezTo>
              </a:path>
            </a:pathLst>
          </a:custGeom>
          <a:noFill/>
          <a:ln cap="flat" cmpd="sng" w="19050">
            <a:solidFill>
              <a:schemeClr val="dk2"/>
            </a:solidFill>
            <a:prstDash val="solid"/>
            <a:round/>
            <a:headEnd len="med" w="med" type="none"/>
            <a:tailEnd len="med" w="med" type="stealth"/>
          </a:ln>
        </p:spPr>
      </p:sp>
      <p:sp>
        <p:nvSpPr>
          <p:cNvPr id="346" name="Google Shape;346;p37"/>
          <p:cNvSpPr txBox="1"/>
          <p:nvPr/>
        </p:nvSpPr>
        <p:spPr>
          <a:xfrm>
            <a:off x="2428875" y="1589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
        <p:nvSpPr>
          <p:cNvPr id="347" name="Google Shape;347;p37"/>
          <p:cNvSpPr/>
          <p:nvPr/>
        </p:nvSpPr>
        <p:spPr>
          <a:xfrm flipH="1" rot="10800000">
            <a:off x="2138425" y="1996588"/>
            <a:ext cx="867948" cy="354050"/>
          </a:xfrm>
          <a:custGeom>
            <a:rect b="b" l="l" r="r" t="t"/>
            <a:pathLst>
              <a:path extrusionOk="0" h="14162" w="46100">
                <a:moveTo>
                  <a:pt x="1095" y="14162"/>
                </a:moveTo>
                <a:cubicBezTo>
                  <a:pt x="1532" y="12773"/>
                  <a:pt x="-2953" y="8169"/>
                  <a:pt x="3714" y="5827"/>
                </a:cubicBezTo>
                <a:cubicBezTo>
                  <a:pt x="10382" y="3485"/>
                  <a:pt x="34036" y="-642"/>
                  <a:pt x="41100" y="112"/>
                </a:cubicBezTo>
                <a:cubicBezTo>
                  <a:pt x="48164" y="866"/>
                  <a:pt x="45267" y="8645"/>
                  <a:pt x="46100" y="10352"/>
                </a:cubicBezTo>
              </a:path>
            </a:pathLst>
          </a:custGeom>
          <a:noFill/>
          <a:ln cap="flat" cmpd="sng" w="19050">
            <a:solidFill>
              <a:schemeClr val="dk2"/>
            </a:solidFill>
            <a:prstDash val="solid"/>
            <a:round/>
            <a:headEnd len="med" w="med" type="none"/>
            <a:tailEnd len="med" w="med" type="stealth"/>
          </a:ln>
        </p:spPr>
      </p:sp>
      <p:sp>
        <p:nvSpPr>
          <p:cNvPr id="348" name="Google Shape;348;p37"/>
          <p:cNvSpPr txBox="1"/>
          <p:nvPr/>
        </p:nvSpPr>
        <p:spPr>
          <a:xfrm>
            <a:off x="2849175" y="1794563"/>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54" name="Google Shape;354;p38"/>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Long Short-term Memory</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55" name="Google Shape;355;p38"/>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LSTM</a:t>
            </a:r>
            <a:endParaRPr b="1"/>
          </a:p>
        </p:txBody>
      </p:sp>
      <p:pic>
        <p:nvPicPr>
          <p:cNvPr id="356" name="Google Shape;356;p38"/>
          <p:cNvPicPr preferRelativeResize="0"/>
          <p:nvPr/>
        </p:nvPicPr>
        <p:blipFill>
          <a:blip r:embed="rId3">
            <a:alphaModFix/>
          </a:blip>
          <a:stretch>
            <a:fillRect/>
          </a:stretch>
        </p:blipFill>
        <p:spPr>
          <a:xfrm>
            <a:off x="390525" y="1684325"/>
            <a:ext cx="4604126" cy="2959775"/>
          </a:xfrm>
          <a:prstGeom prst="rect">
            <a:avLst/>
          </a:prstGeom>
          <a:noFill/>
          <a:ln>
            <a:noFill/>
          </a:ln>
        </p:spPr>
      </p:pic>
      <p:pic>
        <p:nvPicPr>
          <p:cNvPr id="357" name="Google Shape;357;p38"/>
          <p:cNvPicPr preferRelativeResize="0"/>
          <p:nvPr/>
        </p:nvPicPr>
        <p:blipFill>
          <a:blip r:embed="rId4">
            <a:alphaModFix/>
          </a:blip>
          <a:stretch>
            <a:fillRect/>
          </a:stretch>
        </p:blipFill>
        <p:spPr>
          <a:xfrm>
            <a:off x="5391126" y="1327088"/>
            <a:ext cx="3220064" cy="35449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63" name="Google Shape;363;p39"/>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Sequence Modeling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64" name="Google Shape;364;p39"/>
          <p:cNvSpPr txBox="1"/>
          <p:nvPr/>
        </p:nvSpPr>
        <p:spPr>
          <a:xfrm>
            <a:off x="684600" y="893563"/>
            <a:ext cx="764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LSTM</a:t>
            </a:r>
            <a:endParaRPr b="1"/>
          </a:p>
        </p:txBody>
      </p:sp>
      <p:sp>
        <p:nvSpPr>
          <p:cNvPr id="365" name="Google Shape;365;p39"/>
          <p:cNvSpPr txBox="1"/>
          <p:nvPr/>
        </p:nvSpPr>
        <p:spPr>
          <a:xfrm>
            <a:off x="1893450" y="1827625"/>
            <a:ext cx="5226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BISHOP OF ELY:</a:t>
            </a:r>
            <a:endParaRPr/>
          </a:p>
          <a:p>
            <a:pPr indent="0" lvl="0" marL="0" rtl="0" algn="l">
              <a:spcBef>
                <a:spcPts val="0"/>
              </a:spcBef>
              <a:spcAft>
                <a:spcPts val="0"/>
              </a:spcAft>
              <a:buNone/>
            </a:pPr>
            <a:r>
              <a:rPr lang="en-GB" sz="1200"/>
              <a:t>Marry, and will, my lord, to weep in such a one were prettiest;</a:t>
            </a:r>
            <a:endParaRPr sz="1200"/>
          </a:p>
          <a:p>
            <a:pPr indent="0" lvl="0" marL="0" rtl="0" algn="l">
              <a:spcBef>
                <a:spcPts val="0"/>
              </a:spcBef>
              <a:spcAft>
                <a:spcPts val="0"/>
              </a:spcAft>
              <a:buNone/>
            </a:pPr>
            <a:r>
              <a:rPr lang="en-GB" sz="1200"/>
              <a:t>Yet now I was adopted heir</a:t>
            </a:r>
            <a:endParaRPr sz="1200"/>
          </a:p>
          <a:p>
            <a:pPr indent="0" lvl="0" marL="0" rtl="0" algn="l">
              <a:spcBef>
                <a:spcPts val="0"/>
              </a:spcBef>
              <a:spcAft>
                <a:spcPts val="0"/>
              </a:spcAft>
              <a:buNone/>
            </a:pPr>
            <a:r>
              <a:rPr lang="en-GB" sz="1200"/>
              <a:t>Of the world's lamentable day,</a:t>
            </a:r>
            <a:endParaRPr sz="1200"/>
          </a:p>
          <a:p>
            <a:pPr indent="0" lvl="0" marL="0" rtl="0" algn="l">
              <a:spcBef>
                <a:spcPts val="0"/>
              </a:spcBef>
              <a:spcAft>
                <a:spcPts val="0"/>
              </a:spcAft>
              <a:buNone/>
            </a:pPr>
            <a:r>
              <a:rPr lang="en-GB" sz="1200"/>
              <a:t>To watch the next way with his father with his face?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a:t>ESCALUS:</a:t>
            </a:r>
            <a:endParaRPr/>
          </a:p>
          <a:p>
            <a:pPr indent="0" lvl="0" marL="228600" marR="228600" rtl="0" algn="l">
              <a:lnSpc>
                <a:spcPct val="115000"/>
              </a:lnSpc>
              <a:spcBef>
                <a:spcPts val="0"/>
              </a:spcBef>
              <a:spcAft>
                <a:spcPts val="0"/>
              </a:spcAft>
              <a:buNone/>
            </a:pPr>
            <a:r>
              <a:rPr lang="en-GB" sz="1200"/>
              <a:t>The cause why then we are all resolved more sons.</a:t>
            </a:r>
            <a:endParaRPr sz="1200"/>
          </a:p>
        </p:txBody>
      </p:sp>
      <p:sp>
        <p:nvSpPr>
          <p:cNvPr id="366" name="Google Shape;366;p39"/>
          <p:cNvSpPr txBox="1"/>
          <p:nvPr/>
        </p:nvSpPr>
        <p:spPr>
          <a:xfrm>
            <a:off x="5673225" y="4804800"/>
            <a:ext cx="473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https://www.tensorflow.org/text/tutorials/text_generation</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72" name="Google Shape;372;p40"/>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Self-Attention and Transformers</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73" name="Google Shape;373;p40"/>
          <p:cNvSpPr txBox="1"/>
          <p:nvPr/>
        </p:nvSpPr>
        <p:spPr>
          <a:xfrm>
            <a:off x="5673225" y="4804800"/>
            <a:ext cx="473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https://www.tensorflow.org/text/tutorials/text_generation</a:t>
            </a:r>
            <a:endParaRPr sz="1000"/>
          </a:p>
        </p:txBody>
      </p:sp>
      <p:pic>
        <p:nvPicPr>
          <p:cNvPr id="374" name="Google Shape;374;p40"/>
          <p:cNvPicPr preferRelativeResize="0"/>
          <p:nvPr/>
        </p:nvPicPr>
        <p:blipFill>
          <a:blip r:embed="rId3">
            <a:alphaModFix/>
          </a:blip>
          <a:stretch>
            <a:fillRect/>
          </a:stretch>
        </p:blipFill>
        <p:spPr>
          <a:xfrm>
            <a:off x="322375" y="1105050"/>
            <a:ext cx="4204937" cy="3699750"/>
          </a:xfrm>
          <a:prstGeom prst="rect">
            <a:avLst/>
          </a:prstGeom>
          <a:noFill/>
          <a:ln>
            <a:noFill/>
          </a:ln>
        </p:spPr>
      </p:pic>
      <p:pic>
        <p:nvPicPr>
          <p:cNvPr id="375" name="Google Shape;375;p40"/>
          <p:cNvPicPr preferRelativeResize="0"/>
          <p:nvPr/>
        </p:nvPicPr>
        <p:blipFill>
          <a:blip r:embed="rId4">
            <a:alphaModFix/>
          </a:blip>
          <a:stretch>
            <a:fillRect/>
          </a:stretch>
        </p:blipFill>
        <p:spPr>
          <a:xfrm>
            <a:off x="5938837" y="1291350"/>
            <a:ext cx="2328409" cy="3361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381" name="Google Shape;381;p41"/>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Sequence Modeling</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sp>
        <p:nvSpPr>
          <p:cNvPr id="382" name="Google Shape;382;p41"/>
          <p:cNvSpPr txBox="1"/>
          <p:nvPr/>
        </p:nvSpPr>
        <p:spPr>
          <a:xfrm>
            <a:off x="5625600" y="4472000"/>
            <a:ext cx="473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3"/>
              </a:rPr>
              <a:t>https://www.buildgpt3.com/post/88/</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https://openai.com/api/</a:t>
            </a:r>
            <a:endParaRPr sz="1000"/>
          </a:p>
        </p:txBody>
      </p:sp>
      <p:sp>
        <p:nvSpPr>
          <p:cNvPr id="383" name="Google Shape;383;p41"/>
          <p:cNvSpPr txBox="1"/>
          <p:nvPr/>
        </p:nvSpPr>
        <p:spPr>
          <a:xfrm>
            <a:off x="2452675" y="1694325"/>
            <a:ext cx="3923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unicorns told the scientists that they had left the valley to explore the world, but that after years of traveling the world, they found humans to be incredibly stupid and decided to return to the valley to lve in peace.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were shocked”, said Dr. St. maurice. “We had no idea that the unicorns had been waiting for us. We also had no idea that the unicorns were capable of speech. It was a truly magical moment.”</a:t>
            </a:r>
            <a:endParaRPr/>
          </a:p>
        </p:txBody>
      </p:sp>
      <p:sp>
        <p:nvSpPr>
          <p:cNvPr id="384" name="Google Shape;384;p41"/>
          <p:cNvSpPr txBox="1"/>
          <p:nvPr/>
        </p:nvSpPr>
        <p:spPr>
          <a:xfrm>
            <a:off x="2753275" y="964400"/>
            <a:ext cx="33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Transformer: GPT-3</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68" name="Google Shape;68;p15"/>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Modelling Sequences</a:t>
            </a:r>
            <a:endParaRPr b="1" sz="2800">
              <a:solidFill>
                <a:srgbClr val="F3F3F3"/>
              </a:solidFill>
            </a:endParaRPr>
          </a:p>
        </p:txBody>
      </p:sp>
      <p:pic>
        <p:nvPicPr>
          <p:cNvPr id="69" name="Google Shape;69;p15"/>
          <p:cNvPicPr preferRelativeResize="0"/>
          <p:nvPr/>
        </p:nvPicPr>
        <p:blipFill>
          <a:blip r:embed="rId3">
            <a:alphaModFix/>
          </a:blip>
          <a:stretch>
            <a:fillRect/>
          </a:stretch>
        </p:blipFill>
        <p:spPr>
          <a:xfrm>
            <a:off x="1275863" y="1225150"/>
            <a:ext cx="6620926" cy="3215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75" name="Google Shape;75;p16"/>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Sequential Data</a:t>
            </a:r>
            <a:endParaRPr b="1" sz="2800">
              <a:solidFill>
                <a:srgbClr val="F3F3F3"/>
              </a:solidFill>
            </a:endParaRPr>
          </a:p>
        </p:txBody>
      </p:sp>
      <p:pic>
        <p:nvPicPr>
          <p:cNvPr id="76" name="Google Shape;76;p16"/>
          <p:cNvPicPr preferRelativeResize="0"/>
          <p:nvPr/>
        </p:nvPicPr>
        <p:blipFill>
          <a:blip r:embed="rId3">
            <a:alphaModFix/>
          </a:blip>
          <a:stretch>
            <a:fillRect/>
          </a:stretch>
        </p:blipFill>
        <p:spPr>
          <a:xfrm>
            <a:off x="223825" y="1725250"/>
            <a:ext cx="3561625" cy="2555076"/>
          </a:xfrm>
          <a:prstGeom prst="rect">
            <a:avLst/>
          </a:prstGeom>
          <a:noFill/>
          <a:ln>
            <a:noFill/>
          </a:ln>
        </p:spPr>
      </p:pic>
      <p:pic>
        <p:nvPicPr>
          <p:cNvPr id="77" name="Google Shape;77;p16"/>
          <p:cNvPicPr preferRelativeResize="0"/>
          <p:nvPr/>
        </p:nvPicPr>
        <p:blipFill>
          <a:blip r:embed="rId4">
            <a:alphaModFix/>
          </a:blip>
          <a:stretch>
            <a:fillRect/>
          </a:stretch>
        </p:blipFill>
        <p:spPr>
          <a:xfrm>
            <a:off x="223825" y="4382700"/>
            <a:ext cx="3758801" cy="484400"/>
          </a:xfrm>
          <a:prstGeom prst="rect">
            <a:avLst/>
          </a:prstGeom>
          <a:noFill/>
          <a:ln>
            <a:noFill/>
          </a:ln>
        </p:spPr>
      </p:pic>
      <p:sp>
        <p:nvSpPr>
          <p:cNvPr id="78" name="Google Shape;78;p16"/>
          <p:cNvSpPr txBox="1"/>
          <p:nvPr/>
        </p:nvSpPr>
        <p:spPr>
          <a:xfrm>
            <a:off x="111925" y="1053050"/>
            <a:ext cx="47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Sequential Data are represented with 1d or 2d arrays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84" name="Google Shape;84;p17"/>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Sequential Data</a:t>
            </a:r>
            <a:endParaRPr b="1" sz="2800">
              <a:solidFill>
                <a:srgbClr val="F3F3F3"/>
              </a:solidFill>
            </a:endParaRPr>
          </a:p>
        </p:txBody>
      </p:sp>
      <p:pic>
        <p:nvPicPr>
          <p:cNvPr id="85" name="Google Shape;85;p17"/>
          <p:cNvPicPr preferRelativeResize="0"/>
          <p:nvPr/>
        </p:nvPicPr>
        <p:blipFill>
          <a:blip r:embed="rId3">
            <a:alphaModFix/>
          </a:blip>
          <a:stretch>
            <a:fillRect/>
          </a:stretch>
        </p:blipFill>
        <p:spPr>
          <a:xfrm>
            <a:off x="223825" y="1725250"/>
            <a:ext cx="3561625" cy="2555076"/>
          </a:xfrm>
          <a:prstGeom prst="rect">
            <a:avLst/>
          </a:prstGeom>
          <a:noFill/>
          <a:ln>
            <a:noFill/>
          </a:ln>
        </p:spPr>
      </p:pic>
      <p:pic>
        <p:nvPicPr>
          <p:cNvPr id="86" name="Google Shape;86;p17"/>
          <p:cNvPicPr preferRelativeResize="0"/>
          <p:nvPr/>
        </p:nvPicPr>
        <p:blipFill>
          <a:blip r:embed="rId4">
            <a:alphaModFix/>
          </a:blip>
          <a:stretch>
            <a:fillRect/>
          </a:stretch>
        </p:blipFill>
        <p:spPr>
          <a:xfrm>
            <a:off x="223825" y="4382700"/>
            <a:ext cx="3758801" cy="484400"/>
          </a:xfrm>
          <a:prstGeom prst="rect">
            <a:avLst/>
          </a:prstGeom>
          <a:noFill/>
          <a:ln>
            <a:noFill/>
          </a:ln>
        </p:spPr>
      </p:pic>
      <p:sp>
        <p:nvSpPr>
          <p:cNvPr id="87" name="Google Shape;87;p17"/>
          <p:cNvSpPr txBox="1"/>
          <p:nvPr/>
        </p:nvSpPr>
        <p:spPr>
          <a:xfrm>
            <a:off x="111925" y="1053050"/>
            <a:ext cx="47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Sequential Data are represented with 1d or 2d arrays</a:t>
            </a:r>
            <a:endParaRPr/>
          </a:p>
        </p:txBody>
      </p:sp>
      <p:pic>
        <p:nvPicPr>
          <p:cNvPr id="88" name="Google Shape;88;p17"/>
          <p:cNvPicPr preferRelativeResize="0"/>
          <p:nvPr/>
        </p:nvPicPr>
        <p:blipFill>
          <a:blip r:embed="rId5">
            <a:alphaModFix/>
          </a:blip>
          <a:stretch>
            <a:fillRect/>
          </a:stretch>
        </p:blipFill>
        <p:spPr>
          <a:xfrm>
            <a:off x="5709025" y="1438323"/>
            <a:ext cx="2238776" cy="286925"/>
          </a:xfrm>
          <a:prstGeom prst="rect">
            <a:avLst/>
          </a:prstGeom>
          <a:noFill/>
          <a:ln>
            <a:noFill/>
          </a:ln>
        </p:spPr>
      </p:pic>
      <p:pic>
        <p:nvPicPr>
          <p:cNvPr id="89" name="Google Shape;89;p17"/>
          <p:cNvPicPr preferRelativeResize="0"/>
          <p:nvPr/>
        </p:nvPicPr>
        <p:blipFill>
          <a:blip r:embed="rId6">
            <a:alphaModFix/>
          </a:blip>
          <a:stretch>
            <a:fillRect/>
          </a:stretch>
        </p:blipFill>
        <p:spPr>
          <a:xfrm>
            <a:off x="4918475" y="2045550"/>
            <a:ext cx="3636879" cy="28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95" name="Google Shape;95;p18"/>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Sequential Data</a:t>
            </a:r>
            <a:endParaRPr b="1" sz="2800">
              <a:solidFill>
                <a:srgbClr val="F3F3F3"/>
              </a:solidFill>
            </a:endParaRPr>
          </a:p>
        </p:txBody>
      </p:sp>
      <p:pic>
        <p:nvPicPr>
          <p:cNvPr id="96" name="Google Shape;96;p18"/>
          <p:cNvPicPr preferRelativeResize="0"/>
          <p:nvPr/>
        </p:nvPicPr>
        <p:blipFill>
          <a:blip r:embed="rId3">
            <a:alphaModFix/>
          </a:blip>
          <a:stretch>
            <a:fillRect/>
          </a:stretch>
        </p:blipFill>
        <p:spPr>
          <a:xfrm>
            <a:off x="223825" y="1725250"/>
            <a:ext cx="3561625" cy="2555076"/>
          </a:xfrm>
          <a:prstGeom prst="rect">
            <a:avLst/>
          </a:prstGeom>
          <a:noFill/>
          <a:ln>
            <a:noFill/>
          </a:ln>
        </p:spPr>
      </p:pic>
      <p:pic>
        <p:nvPicPr>
          <p:cNvPr id="97" name="Google Shape;97;p18"/>
          <p:cNvPicPr preferRelativeResize="0"/>
          <p:nvPr/>
        </p:nvPicPr>
        <p:blipFill>
          <a:blip r:embed="rId4">
            <a:alphaModFix/>
          </a:blip>
          <a:stretch>
            <a:fillRect/>
          </a:stretch>
        </p:blipFill>
        <p:spPr>
          <a:xfrm>
            <a:off x="223825" y="4382700"/>
            <a:ext cx="3758801" cy="484400"/>
          </a:xfrm>
          <a:prstGeom prst="rect">
            <a:avLst/>
          </a:prstGeom>
          <a:noFill/>
          <a:ln>
            <a:noFill/>
          </a:ln>
        </p:spPr>
      </p:pic>
      <p:sp>
        <p:nvSpPr>
          <p:cNvPr id="98" name="Google Shape;98;p18"/>
          <p:cNvSpPr txBox="1"/>
          <p:nvPr/>
        </p:nvSpPr>
        <p:spPr>
          <a:xfrm>
            <a:off x="111925" y="1053050"/>
            <a:ext cx="47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Sequential Data are represented with 1d or 2d arrays</a:t>
            </a:r>
            <a:endParaRPr/>
          </a:p>
        </p:txBody>
      </p:sp>
      <p:pic>
        <p:nvPicPr>
          <p:cNvPr id="99" name="Google Shape;99;p18"/>
          <p:cNvPicPr preferRelativeResize="0"/>
          <p:nvPr/>
        </p:nvPicPr>
        <p:blipFill>
          <a:blip r:embed="rId5">
            <a:alphaModFix/>
          </a:blip>
          <a:stretch>
            <a:fillRect/>
          </a:stretch>
        </p:blipFill>
        <p:spPr>
          <a:xfrm>
            <a:off x="5709025" y="1438323"/>
            <a:ext cx="2238776" cy="286925"/>
          </a:xfrm>
          <a:prstGeom prst="rect">
            <a:avLst/>
          </a:prstGeom>
          <a:noFill/>
          <a:ln>
            <a:noFill/>
          </a:ln>
        </p:spPr>
      </p:pic>
      <p:pic>
        <p:nvPicPr>
          <p:cNvPr id="100" name="Google Shape;100;p18"/>
          <p:cNvPicPr preferRelativeResize="0"/>
          <p:nvPr/>
        </p:nvPicPr>
        <p:blipFill>
          <a:blip r:embed="rId6">
            <a:alphaModFix/>
          </a:blip>
          <a:stretch>
            <a:fillRect/>
          </a:stretch>
        </p:blipFill>
        <p:spPr>
          <a:xfrm>
            <a:off x="4918475" y="2045550"/>
            <a:ext cx="3636879" cy="286925"/>
          </a:xfrm>
          <a:prstGeom prst="rect">
            <a:avLst/>
          </a:prstGeom>
          <a:noFill/>
          <a:ln>
            <a:noFill/>
          </a:ln>
        </p:spPr>
      </p:pic>
      <p:sp>
        <p:nvSpPr>
          <p:cNvPr id="101" name="Google Shape;101;p18"/>
          <p:cNvSpPr txBox="1"/>
          <p:nvPr/>
        </p:nvSpPr>
        <p:spPr>
          <a:xfrm>
            <a:off x="4881713" y="2802825"/>
            <a:ext cx="389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Natural Language Processing (NLP)</a:t>
            </a:r>
            <a:endParaRPr/>
          </a:p>
          <a:p>
            <a:pPr indent="-317500" lvl="0" marL="914400" rtl="0" algn="l">
              <a:spcBef>
                <a:spcPts val="0"/>
              </a:spcBef>
              <a:spcAft>
                <a:spcPts val="0"/>
              </a:spcAft>
              <a:buSzPts val="1400"/>
              <a:buChar char="●"/>
            </a:pPr>
            <a:r>
              <a:rPr lang="en-GB"/>
              <a:t>Words converted into tokens</a:t>
            </a:r>
            <a:endParaRPr/>
          </a:p>
          <a:p>
            <a:pPr indent="-317500" lvl="0" marL="914400" rtl="0" algn="l">
              <a:spcBef>
                <a:spcPts val="0"/>
              </a:spcBef>
              <a:spcAft>
                <a:spcPts val="0"/>
              </a:spcAft>
              <a:buSzPts val="1400"/>
              <a:buChar char="●"/>
            </a:pPr>
            <a:r>
              <a:rPr lang="en-GB"/>
              <a:t>Token is represented numerically</a:t>
            </a:r>
            <a:endParaRPr/>
          </a:p>
          <a:p>
            <a:pPr indent="-317500" lvl="0" marL="914400" rtl="0" algn="l">
              <a:spcBef>
                <a:spcPts val="0"/>
              </a:spcBef>
              <a:spcAft>
                <a:spcPts val="0"/>
              </a:spcAft>
              <a:buSzPts val="1400"/>
              <a:buChar char="●"/>
            </a:pPr>
            <a:r>
              <a:rPr lang="en-GB"/>
              <a:t>Sentence is a sequence of tokens</a:t>
            </a:r>
            <a:endParaRPr/>
          </a:p>
          <a:p>
            <a:pPr indent="-317500" lvl="0" marL="914400" rtl="0" algn="l">
              <a:spcBef>
                <a:spcPts val="0"/>
              </a:spcBef>
              <a:spcAft>
                <a:spcPts val="0"/>
              </a:spcAft>
              <a:buSzPts val="1400"/>
              <a:buChar char="●"/>
            </a:pPr>
            <a:r>
              <a:rPr lang="en-GB"/>
              <a:t>Tokens may be logically related to each other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07" name="Google Shape;107;p19"/>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Sequence modelling with 1D convolutions</a:t>
            </a:r>
            <a:endParaRPr b="1" sz="2800">
              <a:solidFill>
                <a:srgbClr val="F3F3F3"/>
              </a:solidFill>
            </a:endParaRPr>
          </a:p>
        </p:txBody>
      </p:sp>
      <p:pic>
        <p:nvPicPr>
          <p:cNvPr id="108" name="Google Shape;108;p19"/>
          <p:cNvPicPr preferRelativeResize="0"/>
          <p:nvPr/>
        </p:nvPicPr>
        <p:blipFill>
          <a:blip r:embed="rId3">
            <a:alphaModFix/>
          </a:blip>
          <a:stretch>
            <a:fillRect/>
          </a:stretch>
        </p:blipFill>
        <p:spPr>
          <a:xfrm>
            <a:off x="2105000" y="1819725"/>
            <a:ext cx="5252774" cy="2954675"/>
          </a:xfrm>
          <a:prstGeom prst="rect">
            <a:avLst/>
          </a:prstGeom>
          <a:noFill/>
          <a:ln>
            <a:noFill/>
          </a:ln>
        </p:spPr>
      </p:pic>
      <p:sp>
        <p:nvSpPr>
          <p:cNvPr id="109" name="Google Shape;109;p19"/>
          <p:cNvSpPr txBox="1"/>
          <p:nvPr/>
        </p:nvSpPr>
        <p:spPr>
          <a:xfrm>
            <a:off x="1476375" y="1023950"/>
            <a:ext cx="7012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CNNs work here because they take into account </a:t>
            </a:r>
            <a:r>
              <a:rPr b="1" lang="en-GB"/>
              <a:t>nearby</a:t>
            </a:r>
            <a:r>
              <a:rPr lang="en-GB"/>
              <a:t> tokens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15" name="Google Shape;115;p20"/>
          <p:cNvSpPr txBox="1"/>
          <p:nvPr/>
        </p:nvSpPr>
        <p:spPr>
          <a:xfrm>
            <a:off x="28575" y="92250"/>
            <a:ext cx="906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F3F3F3"/>
                </a:solidFill>
              </a:rPr>
              <a:t>Human Activity Modelling with CNNs</a:t>
            </a:r>
            <a:endParaRPr b="1" sz="2800">
              <a:solidFill>
                <a:srgbClr val="F3F3F3"/>
              </a:solidFill>
            </a:endParaRPr>
          </a:p>
        </p:txBody>
      </p:sp>
      <p:sp>
        <p:nvSpPr>
          <p:cNvPr id="116" name="Google Shape;116;p20"/>
          <p:cNvSpPr txBox="1"/>
          <p:nvPr/>
        </p:nvSpPr>
        <p:spPr>
          <a:xfrm>
            <a:off x="1476375" y="1023950"/>
            <a:ext cx="7012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CNNs work here because they take into account </a:t>
            </a:r>
            <a:r>
              <a:rPr b="1" lang="en-GB"/>
              <a:t>nearby</a:t>
            </a:r>
            <a:r>
              <a:rPr lang="en-GB"/>
              <a:t> tokens</a:t>
            </a:r>
            <a:endParaRPr/>
          </a:p>
        </p:txBody>
      </p:sp>
      <p:pic>
        <p:nvPicPr>
          <p:cNvPr id="117" name="Google Shape;117;p20"/>
          <p:cNvPicPr preferRelativeResize="0"/>
          <p:nvPr/>
        </p:nvPicPr>
        <p:blipFill>
          <a:blip r:embed="rId3">
            <a:alphaModFix/>
          </a:blip>
          <a:stretch>
            <a:fillRect/>
          </a:stretch>
        </p:blipFill>
        <p:spPr>
          <a:xfrm>
            <a:off x="1276350" y="1571825"/>
            <a:ext cx="6572249" cy="2734450"/>
          </a:xfrm>
          <a:prstGeom prst="rect">
            <a:avLst/>
          </a:prstGeom>
          <a:noFill/>
          <a:ln>
            <a:noFill/>
          </a:ln>
        </p:spPr>
      </p:pic>
      <p:sp>
        <p:nvSpPr>
          <p:cNvPr id="118" name="Google Shape;118;p20"/>
          <p:cNvSpPr txBox="1"/>
          <p:nvPr/>
        </p:nvSpPr>
        <p:spPr>
          <a:xfrm>
            <a:off x="517925" y="4649400"/>
            <a:ext cx="85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9" name="Google Shape;119;p20"/>
          <p:cNvSpPr txBox="1"/>
          <p:nvPr/>
        </p:nvSpPr>
        <p:spPr>
          <a:xfrm>
            <a:off x="303600" y="4476750"/>
            <a:ext cx="82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0" name="Google Shape;120;p20"/>
          <p:cNvPicPr preferRelativeResize="0"/>
          <p:nvPr/>
        </p:nvPicPr>
        <p:blipFill>
          <a:blip r:embed="rId4">
            <a:alphaModFix/>
          </a:blip>
          <a:stretch>
            <a:fillRect/>
          </a:stretch>
        </p:blipFill>
        <p:spPr>
          <a:xfrm>
            <a:off x="675125" y="4507248"/>
            <a:ext cx="6760325" cy="36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p:nvPr/>
        </p:nvSpPr>
        <p:spPr>
          <a:xfrm>
            <a:off x="28575" y="19050"/>
            <a:ext cx="9115500" cy="762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26" name="Google Shape;126;p21"/>
          <p:cNvSpPr txBox="1"/>
          <p:nvPr/>
        </p:nvSpPr>
        <p:spPr>
          <a:xfrm>
            <a:off x="28575" y="92250"/>
            <a:ext cx="906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2800">
                <a:solidFill>
                  <a:srgbClr val="F3F3F3"/>
                </a:solidFill>
              </a:rPr>
              <a:t>Human Activity Modelling with CNNs</a:t>
            </a:r>
            <a:endParaRPr b="1" sz="2800">
              <a:solidFill>
                <a:srgbClr val="F3F3F3"/>
              </a:solidFill>
            </a:endParaRPr>
          </a:p>
          <a:p>
            <a:pPr indent="0" lvl="0" marL="0" rtl="0" algn="ctr">
              <a:spcBef>
                <a:spcPts val="0"/>
              </a:spcBef>
              <a:spcAft>
                <a:spcPts val="0"/>
              </a:spcAft>
              <a:buNone/>
            </a:pPr>
            <a:r>
              <a:t/>
            </a:r>
            <a:endParaRPr b="1" sz="2800">
              <a:solidFill>
                <a:srgbClr val="F3F3F3"/>
              </a:solidFill>
            </a:endParaRPr>
          </a:p>
        </p:txBody>
      </p:sp>
      <p:pic>
        <p:nvPicPr>
          <p:cNvPr id="127" name="Google Shape;127;p21"/>
          <p:cNvPicPr preferRelativeResize="0"/>
          <p:nvPr/>
        </p:nvPicPr>
        <p:blipFill>
          <a:blip r:embed="rId3">
            <a:alphaModFix/>
          </a:blip>
          <a:stretch>
            <a:fillRect/>
          </a:stretch>
        </p:blipFill>
        <p:spPr>
          <a:xfrm>
            <a:off x="688175" y="1469225"/>
            <a:ext cx="7675975" cy="267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